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3"/>
  </p:notesMasterIdLst>
  <p:handoutMasterIdLst>
    <p:handoutMasterId r:id="rId54"/>
  </p:handoutMasterIdLst>
  <p:sldIdLst>
    <p:sldId id="2076138237" r:id="rId2"/>
    <p:sldId id="2147469893" r:id="rId3"/>
    <p:sldId id="2147469895" r:id="rId4"/>
    <p:sldId id="2147469882" r:id="rId5"/>
    <p:sldId id="2051" r:id="rId6"/>
    <p:sldId id="2076138243" r:id="rId7"/>
    <p:sldId id="2076138254" r:id="rId8"/>
    <p:sldId id="2076138256" r:id="rId9"/>
    <p:sldId id="2147469879" r:id="rId10"/>
    <p:sldId id="2076138255" r:id="rId11"/>
    <p:sldId id="2147469884" r:id="rId12"/>
    <p:sldId id="2076138251" r:id="rId13"/>
    <p:sldId id="2147469885" r:id="rId14"/>
    <p:sldId id="2076138731" r:id="rId15"/>
    <p:sldId id="2076138252" r:id="rId16"/>
    <p:sldId id="2147469877" r:id="rId17"/>
    <p:sldId id="2147469871" r:id="rId18"/>
    <p:sldId id="2147469866" r:id="rId19"/>
    <p:sldId id="2147469872" r:id="rId20"/>
    <p:sldId id="2147469901" r:id="rId21"/>
    <p:sldId id="2147469874" r:id="rId22"/>
    <p:sldId id="2147468696" r:id="rId23"/>
    <p:sldId id="2147468699" r:id="rId24"/>
    <p:sldId id="2147468706" r:id="rId25"/>
    <p:sldId id="2147468700" r:id="rId26"/>
    <p:sldId id="2147468708" r:id="rId27"/>
    <p:sldId id="2147468701" r:id="rId28"/>
    <p:sldId id="2147468702" r:id="rId29"/>
    <p:sldId id="2147468703" r:id="rId30"/>
    <p:sldId id="2147469881" r:id="rId31"/>
    <p:sldId id="2147468707" r:id="rId32"/>
    <p:sldId id="2076138258" r:id="rId33"/>
    <p:sldId id="2147469886" r:id="rId34"/>
    <p:sldId id="2147469896" r:id="rId35"/>
    <p:sldId id="2147469887" r:id="rId36"/>
    <p:sldId id="2147469888" r:id="rId37"/>
    <p:sldId id="2147469889" r:id="rId38"/>
    <p:sldId id="2147469890" r:id="rId39"/>
    <p:sldId id="2147469891" r:id="rId40"/>
    <p:sldId id="2147469898" r:id="rId41"/>
    <p:sldId id="2147469897" r:id="rId42"/>
    <p:sldId id="2147469899" r:id="rId43"/>
    <p:sldId id="2147469900" r:id="rId44"/>
    <p:sldId id="2147469880" r:id="rId45"/>
    <p:sldId id="2076138257" r:id="rId46"/>
    <p:sldId id="2147469865" r:id="rId47"/>
    <p:sldId id="2147469864" r:id="rId48"/>
    <p:sldId id="2147469878" r:id="rId49"/>
    <p:sldId id="2147469863" r:id="rId50"/>
    <p:sldId id="2147469883" r:id="rId51"/>
    <p:sldId id="2076138230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 - Scott &amp; Laura - Intros" id="{38B656EC-D568-4EF7-8842-9FA1AE1192C9}">
          <p14:sldIdLst>
            <p14:sldId id="2076138237"/>
          </p14:sldIdLst>
        </p14:section>
        <p14:section name="Context - Scott" id="{E518F4CA-05CE-44C1-A0F6-813AECFC7FDA}">
          <p14:sldIdLst>
            <p14:sldId id="2147469893"/>
            <p14:sldId id="2147469895"/>
          </p14:sldIdLst>
        </p14:section>
        <p14:section name="So What? - Laura &lt;1min" id="{52C95720-8240-4825-BE0E-93FF8423125A}">
          <p14:sldIdLst>
            <p14:sldId id="2147469882"/>
          </p14:sldIdLst>
        </p14:section>
        <p14:section name="Agenda - Scott" id="{82BFF96B-6F92-4676-A990-CF72A7BAECE2}">
          <p14:sldIdLst>
            <p14:sldId id="2051"/>
          </p14:sldIdLst>
        </p14:section>
        <p14:section name="Power BI integration in Power Apps - Laura 2min talk 3 min demo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</p14:sldIdLst>
        </p14:section>
        <p14:section name="Solutions Awareness - Scott" id="{5BC7DB25-39B3-4A38-8C9A-09ED21A6AC74}">
          <p14:sldIdLst>
            <p14:sldId id="2147469885"/>
            <p14:sldId id="2076138731"/>
          </p14:sldIdLst>
        </p14:section>
        <p14:section name="Reporting options on Dataverse data - Scott" id="{7F3F45DE-A302-4889-8ABE-AEF269A08FDC}">
          <p14:sldIdLst>
            <p14:sldId id="2076138252"/>
            <p14:sldId id="2147469877"/>
          </p14:sldIdLst>
        </p14:section>
        <p14:section name="Connecting Power BI to Dataverse - Laura 4min talk - 1min demo" id="{DB06723B-EE1C-4F38-8C1D-D6CDF774A6F9}">
          <p14:sldIdLst>
            <p14:sldId id="2147469871"/>
            <p14:sldId id="2147469866"/>
            <p14:sldId id="2147469872"/>
            <p14:sldId id="2147469901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 - Scott" id="{C42D230E-8CF0-49A9-97D8-447504B614C8}">
          <p14:sldIdLst>
            <p14:sldId id="2147469886"/>
            <p14:sldId id="2147469896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 - Barely Mentioned by Scott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 - Pointer to Evaluation - Laura and Scott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0D0D0D"/>
    <a:srgbClr val="4472C4"/>
    <a:srgbClr val="2F528F"/>
    <a:srgbClr val="DDDDDD"/>
    <a:srgbClr val="203864"/>
    <a:srgbClr val="2C4678"/>
    <a:srgbClr val="50E6FF"/>
    <a:srgbClr val="323F60"/>
    <a:srgbClr val="EAE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FAE785-D93E-44FB-A75E-D644F22E42C3}" v="111" dt="2022-03-10T10:54:01.1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69" autoAdjust="0"/>
    <p:restoredTop sz="86430" autoAdjust="0"/>
  </p:normalViewPr>
  <p:slideViewPr>
    <p:cSldViewPr snapToGrid="0">
      <p:cViewPr varScale="1">
        <p:scale>
          <a:sx n="51" d="100"/>
          <a:sy n="51" d="100"/>
        </p:scale>
        <p:origin x="76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C5ED51B4-A27D-4294-A75C-919DD304BCDC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E45ED4ED-3841-4A96-80C4-0D4FFE8737D2}" type="parTrans" cxnId="{8E70BBAC-F0C8-486F-8A6A-7C57DB79A5BD}">
      <dgm:prSet/>
      <dgm:spPr/>
      <dgm:t>
        <a:bodyPr/>
        <a:lstStyle/>
        <a:p>
          <a:endParaRPr lang="en-US"/>
        </a:p>
      </dgm:t>
    </dgm:pt>
    <dgm:pt modelId="{D22F55F8-2E83-4BF2-A938-D688068F5BE1}" type="sibTrans" cxnId="{8E70BBAC-F0C8-486F-8A6A-7C57DB79A5BD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3740A18-3426-4AAC-890A-8BF35C2920E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Options for Connecting</a:t>
          </a:r>
        </a:p>
      </dgm:t>
    </dgm:pt>
    <dgm:pt modelId="{45065A73-24A3-4927-A0E3-9733642C881B}" type="parTrans" cxnId="{47FDF05F-4A99-4E19-8841-3D01186B5092}">
      <dgm:prSet/>
      <dgm:spPr/>
      <dgm:t>
        <a:bodyPr/>
        <a:lstStyle/>
        <a:p>
          <a:endParaRPr lang="en-US"/>
        </a:p>
      </dgm:t>
    </dgm:pt>
    <dgm:pt modelId="{8CF1958F-C849-4CDF-BAC0-0BADAA55A660}" type="sibTrans" cxnId="{47FDF05F-4A99-4E19-8841-3D01186B5092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A626FCCB-513B-4C57-B574-2F86C8ED7CB3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B0FC16EF-2D40-42D3-8D42-1993AFCDBD0C}" type="parTrans" cxnId="{F3702327-4256-4591-9F1F-761DAC0D28D8}">
      <dgm:prSet/>
      <dgm:spPr/>
      <dgm:t>
        <a:bodyPr/>
        <a:lstStyle/>
        <a:p>
          <a:endParaRPr lang="en-US"/>
        </a:p>
      </dgm:t>
    </dgm:pt>
    <dgm:pt modelId="{7D12C492-552F-4DB7-A252-86895493F1EC}" type="sibTrans" cxnId="{F3702327-4256-4591-9F1F-761DAC0D28D8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F4994737-F5AC-4947-B7AF-6C0D294F666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Setup of Synapse Link</a:t>
          </a:r>
        </a:p>
      </dgm:t>
    </dgm:pt>
    <dgm:pt modelId="{9EA6F8DE-FF1F-4AD1-9B1E-BE983426EC38}" type="parTrans" cxnId="{F63494CE-2051-49B5-868E-9C5EEBC64457}">
      <dgm:prSet/>
      <dgm:spPr/>
      <dgm:t>
        <a:bodyPr/>
        <a:lstStyle/>
        <a:p>
          <a:endParaRPr lang="en-US"/>
        </a:p>
      </dgm:t>
    </dgm:pt>
    <dgm:pt modelId="{760AF872-27CC-403D-913B-5753CC2C575B}" type="sibTrans" cxnId="{F63494CE-2051-49B5-868E-9C5EEBC64457}">
      <dgm:prSet/>
      <dgm:spPr/>
      <dgm:t>
        <a:bodyPr/>
        <a:lstStyle/>
        <a:p>
          <a:endParaRPr lang="en-US"/>
        </a:p>
      </dgm:t>
    </dgm:pt>
    <dgm:pt modelId="{7E2EADD6-4041-44A8-8B57-CE7AAC31AC0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Best Practices</a:t>
          </a:r>
        </a:p>
      </dgm:t>
    </dgm:pt>
    <dgm:pt modelId="{409E8750-9C3E-4BC3-B89D-33CA261D4B66}" type="parTrans" cxnId="{C7B39FAA-33F2-451D-A979-50C5C5DA5695}">
      <dgm:prSet/>
      <dgm:spPr/>
      <dgm:t>
        <a:bodyPr/>
        <a:lstStyle/>
        <a:p>
          <a:endParaRPr lang="en-US"/>
        </a:p>
      </dgm:t>
    </dgm:pt>
    <dgm:pt modelId="{88EC2623-909C-4988-A2EC-2590C0868EDC}" type="sibTrans" cxnId="{C7B39FAA-33F2-451D-A979-50C5C5DA5695}">
      <dgm:prSet/>
      <dgm:spPr/>
      <dgm:t>
        <a:bodyPr/>
        <a:lstStyle/>
        <a:p>
          <a:endParaRPr lang="en-US"/>
        </a:p>
      </dgm:t>
    </dgm:pt>
    <dgm:pt modelId="{DD2EB534-0BFB-4E37-999A-A6932BC2161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Best Practice Example</a:t>
          </a:r>
        </a:p>
      </dgm:t>
    </dgm:pt>
    <dgm:pt modelId="{5E2A655D-F524-41DB-A20A-9AE97F74E4B2}" type="parTrans" cxnId="{685E1173-E511-44E1-A06A-49C8F3C51ED1}">
      <dgm:prSet/>
      <dgm:spPr/>
      <dgm:t>
        <a:bodyPr/>
        <a:lstStyle/>
        <a:p>
          <a:endParaRPr lang="en-US"/>
        </a:p>
      </dgm:t>
    </dgm:pt>
    <dgm:pt modelId="{E63CE8C9-79F1-44D7-96A7-FA6C34E6D04F}" type="sibTrans" cxnId="{685E1173-E511-44E1-A06A-49C8F3C51ED1}">
      <dgm:prSet/>
      <dgm:spPr/>
      <dgm:t>
        <a:bodyPr/>
        <a:lstStyle/>
        <a:p>
          <a:endParaRPr lang="en-US"/>
        </a:p>
      </dgm:t>
    </dgm:pt>
    <dgm:pt modelId="{46B80207-90B1-4E6E-87F6-7818081C7770}" type="pres">
      <dgm:prSet presAssocID="{D57D0E17-6D5E-4689-B3C4-D6731744AE44}" presName="linear" presStyleCnt="0">
        <dgm:presLayoutVars>
          <dgm:animLvl val="lvl"/>
          <dgm:resizeHandles val="exact"/>
        </dgm:presLayoutVars>
      </dgm:prSet>
      <dgm:spPr/>
    </dgm:pt>
    <dgm:pt modelId="{E241B311-265A-425F-96E3-3B14875E290A}" type="pres">
      <dgm:prSet presAssocID="{6C3A30BF-02E7-4135-8111-82D5CB5593C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D55E28B-52B8-49BB-9325-39203CD0DA76}" type="pres">
      <dgm:prSet presAssocID="{6C3A30BF-02E7-4135-8111-82D5CB5593CD}" presName="childText" presStyleLbl="revTx" presStyleIdx="0" presStyleCnt="4">
        <dgm:presLayoutVars>
          <dgm:bulletEnabled val="1"/>
        </dgm:presLayoutVars>
      </dgm:prSet>
      <dgm:spPr/>
    </dgm:pt>
    <dgm:pt modelId="{5F9D46CD-F1D5-435E-ABFD-B195D113BB34}" type="pres">
      <dgm:prSet presAssocID="{8C6D33FA-C449-4D95-BD05-5951603A53B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AE36618-AD09-48D6-B3AC-7FDDBBCCD97F}" type="pres">
      <dgm:prSet presAssocID="{8C6D33FA-C449-4D95-BD05-5951603A53BC}" presName="childText" presStyleLbl="revTx" presStyleIdx="1" presStyleCnt="4">
        <dgm:presLayoutVars>
          <dgm:bulletEnabled val="1"/>
        </dgm:presLayoutVars>
      </dgm:prSet>
      <dgm:spPr/>
    </dgm:pt>
    <dgm:pt modelId="{DBEF0B6F-3E02-48EA-ACFB-FC1B95FF317A}" type="pres">
      <dgm:prSet presAssocID="{1DD11958-7882-4ADE-B4F4-8AF62D3E04E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FBC07C7-CE82-4170-A8A6-97D20F61AFCC}" type="pres">
      <dgm:prSet presAssocID="{1DD11958-7882-4ADE-B4F4-8AF62D3E04EF}" presName="childText" presStyleLbl="revTx" presStyleIdx="2" presStyleCnt="4">
        <dgm:presLayoutVars>
          <dgm:bulletEnabled val="1"/>
        </dgm:presLayoutVars>
      </dgm:prSet>
      <dgm:spPr/>
    </dgm:pt>
    <dgm:pt modelId="{B1C9ACE7-57F1-4A73-BC3E-D6EF491D96B7}" type="pres">
      <dgm:prSet presAssocID="{FB2FCBDB-1EDF-4E66-977C-4DCC3414305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1FCD91E-64F2-4454-B0E4-0B9D67500CC9}" type="pres">
      <dgm:prSet presAssocID="{FB2FCBDB-1EDF-4E66-977C-4DCC34143052}" presName="childText" presStyleLbl="revTx" presStyleIdx="3" presStyleCnt="4">
        <dgm:presLayoutVars>
          <dgm:bulletEnabled val="1"/>
        </dgm:presLayoutVars>
      </dgm:prSet>
      <dgm:spPr/>
    </dgm:pt>
    <dgm:pt modelId="{D6FBD6E0-F8B0-4646-ABB9-8DB5A5BF33B1}" type="pres">
      <dgm:prSet presAssocID="{3BEF76BB-8B2F-440F-9772-A3F4B8FB4F9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752321C-B9A2-499E-97CC-6E9D5DFAE791}" type="presOf" srcId="{F4994737-F5AC-4947-B7AF-6C0D294F666E}" destId="{A1FCD91E-64F2-4454-B0E4-0B9D67500CC9}" srcOrd="0" destOrd="0" presId="urn:microsoft.com/office/officeart/2005/8/layout/vList2"/>
    <dgm:cxn modelId="{F3702327-4256-4591-9F1F-761DAC0D28D8}" srcId="{8C6D33FA-C449-4D95-BD05-5951603A53BC}" destId="{A626FCCB-513B-4C57-B574-2F86C8ED7CB3}" srcOrd="0" destOrd="0" parTransId="{B0FC16EF-2D40-42D3-8D42-1993AFCDBD0C}" sibTransId="{7D12C492-552F-4DB7-A252-86895493F1EC}"/>
    <dgm:cxn modelId="{7B0E6729-E7B8-4B4E-AB4A-1C2BE0A18F48}" type="presOf" srcId="{8C6D33FA-C449-4D95-BD05-5951603A53BC}" destId="{5F9D46CD-F1D5-435E-ABFD-B195D113BB34}" srcOrd="0" destOrd="0" presId="urn:microsoft.com/office/officeart/2005/8/layout/vList2"/>
    <dgm:cxn modelId="{0512412B-59AC-43B2-8B0E-BF32D82786DF}" type="presOf" srcId="{C5ED51B4-A27D-4294-A75C-919DD304BCDC}" destId="{BD55E28B-52B8-49BB-9325-39203CD0DA76}" srcOrd="0" destOrd="0" presId="urn:microsoft.com/office/officeart/2005/8/layout/vList2"/>
    <dgm:cxn modelId="{89FF5D33-7201-4480-B58D-428F12316163}" type="presOf" srcId="{6C3A30BF-02E7-4135-8111-82D5CB5593CD}" destId="{E241B311-265A-425F-96E3-3B14875E290A}" srcOrd="0" destOrd="0" presId="urn:microsoft.com/office/officeart/2005/8/layout/vList2"/>
    <dgm:cxn modelId="{6FB68834-D02E-4C13-A201-E69B2975F9BA}" type="presOf" srcId="{DD2EB534-0BFB-4E37-999A-A6932BC2161A}" destId="{A1FCD91E-64F2-4454-B0E4-0B9D67500CC9}" srcOrd="0" destOrd="1" presId="urn:microsoft.com/office/officeart/2005/8/layout/vList2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796AF13A-8F37-4E9B-BAD8-C41B5406CB87}" type="presOf" srcId="{D57D0E17-6D5E-4689-B3C4-D6731744AE44}" destId="{46B80207-90B1-4E6E-87F6-7818081C7770}" srcOrd="0" destOrd="0" presId="urn:microsoft.com/office/officeart/2005/8/layout/vList2"/>
    <dgm:cxn modelId="{47FDF05F-4A99-4E19-8841-3D01186B5092}" srcId="{1DD11958-7882-4ADE-B4F4-8AF62D3E04EF}" destId="{33740A18-3426-4AAC-890A-8BF35C2920EB}" srcOrd="0" destOrd="0" parTransId="{45065A73-24A3-4927-A0E3-9733642C881B}" sibTransId="{8CF1958F-C849-4CDF-BAC0-0BADAA55A660}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685E1173-E511-44E1-A06A-49C8F3C51ED1}" srcId="{FB2FCBDB-1EDF-4E66-977C-4DCC34143052}" destId="{DD2EB534-0BFB-4E37-999A-A6932BC2161A}" srcOrd="1" destOrd="0" parTransId="{5E2A655D-F524-41DB-A20A-9AE97F74E4B2}" sibTransId="{E63CE8C9-79F1-44D7-96A7-FA6C34E6D04F}"/>
    <dgm:cxn modelId="{ED58915A-2DD8-4A6D-8815-2AC141135EC5}" type="presOf" srcId="{3BEF76BB-8B2F-440F-9772-A3F4B8FB4F92}" destId="{D6FBD6E0-F8B0-4646-ABB9-8DB5A5BF33B1}" srcOrd="0" destOrd="0" presId="urn:microsoft.com/office/officeart/2005/8/layout/vList2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058660A8-98EF-4C8D-A57C-962BA4E25DC3}" type="presOf" srcId="{7E2EADD6-4041-44A8-8B57-CE7AAC31AC04}" destId="{FFBC07C7-CE82-4170-A8A6-97D20F61AFCC}" srcOrd="0" destOrd="1" presId="urn:microsoft.com/office/officeart/2005/8/layout/vList2"/>
    <dgm:cxn modelId="{C7B39FAA-33F2-451D-A979-50C5C5DA5695}" srcId="{1DD11958-7882-4ADE-B4F4-8AF62D3E04EF}" destId="{7E2EADD6-4041-44A8-8B57-CE7AAC31AC04}" srcOrd="1" destOrd="0" parTransId="{409E8750-9C3E-4BC3-B89D-33CA261D4B66}" sibTransId="{88EC2623-909C-4988-A2EC-2590C0868EDC}"/>
    <dgm:cxn modelId="{8E70BBAC-F0C8-486F-8A6A-7C57DB79A5BD}" srcId="{6C3A30BF-02E7-4135-8111-82D5CB5593CD}" destId="{C5ED51B4-A27D-4294-A75C-919DD304BCDC}" srcOrd="0" destOrd="0" parTransId="{E45ED4ED-3841-4A96-80C4-0D4FFE8737D2}" sibTransId="{D22F55F8-2E83-4BF2-A938-D688068F5BE1}"/>
    <dgm:cxn modelId="{022D71CC-AAC9-4DE3-8C86-7438464590C8}" type="presOf" srcId="{1DD11958-7882-4ADE-B4F4-8AF62D3E04EF}" destId="{DBEF0B6F-3E02-48EA-ACFB-FC1B95FF317A}" srcOrd="0" destOrd="0" presId="urn:microsoft.com/office/officeart/2005/8/layout/vList2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F63494CE-2051-49B5-868E-9C5EEBC64457}" srcId="{FB2FCBDB-1EDF-4E66-977C-4DCC34143052}" destId="{F4994737-F5AC-4947-B7AF-6C0D294F666E}" srcOrd="0" destOrd="0" parTransId="{9EA6F8DE-FF1F-4AD1-9B1E-BE983426EC38}" sibTransId="{760AF872-27CC-403D-913B-5753CC2C575B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A987B2D1-861D-497A-A196-92417056AA27}" type="presOf" srcId="{33740A18-3426-4AAC-890A-8BF35C2920EB}" destId="{FFBC07C7-CE82-4170-A8A6-97D20F61AFCC}" srcOrd="0" destOrd="0" presId="urn:microsoft.com/office/officeart/2005/8/layout/vList2"/>
    <dgm:cxn modelId="{3DBE36E3-E448-4992-BD53-021E17D02714}" type="presOf" srcId="{FB2FCBDB-1EDF-4E66-977C-4DCC34143052}" destId="{B1C9ACE7-57F1-4A73-BC3E-D6EF491D96B7}" srcOrd="0" destOrd="0" presId="urn:microsoft.com/office/officeart/2005/8/layout/vList2"/>
    <dgm:cxn modelId="{6B2C61E3-56BC-4135-BB95-116290B7470C}" type="presOf" srcId="{A626FCCB-513B-4C57-B574-2F86C8ED7CB3}" destId="{4AE36618-AD09-48D6-B3AC-7FDDBBCCD97F}" srcOrd="0" destOrd="0" presId="urn:microsoft.com/office/officeart/2005/8/layout/vList2"/>
    <dgm:cxn modelId="{184F5867-43F0-46D6-AD33-BF2DE9C0BA00}" type="presParOf" srcId="{46B80207-90B1-4E6E-87F6-7818081C7770}" destId="{E241B311-265A-425F-96E3-3B14875E290A}" srcOrd="0" destOrd="0" presId="urn:microsoft.com/office/officeart/2005/8/layout/vList2"/>
    <dgm:cxn modelId="{5A755D61-FA31-483B-BC3D-F88BE125085E}" type="presParOf" srcId="{46B80207-90B1-4E6E-87F6-7818081C7770}" destId="{BD55E28B-52B8-49BB-9325-39203CD0DA76}" srcOrd="1" destOrd="0" presId="urn:microsoft.com/office/officeart/2005/8/layout/vList2"/>
    <dgm:cxn modelId="{B12B34D9-E385-4208-862C-6574D8594462}" type="presParOf" srcId="{46B80207-90B1-4E6E-87F6-7818081C7770}" destId="{5F9D46CD-F1D5-435E-ABFD-B195D113BB34}" srcOrd="2" destOrd="0" presId="urn:microsoft.com/office/officeart/2005/8/layout/vList2"/>
    <dgm:cxn modelId="{D0B6CAC9-661A-4668-93C7-93BD06CA909F}" type="presParOf" srcId="{46B80207-90B1-4E6E-87F6-7818081C7770}" destId="{4AE36618-AD09-48D6-B3AC-7FDDBBCCD97F}" srcOrd="3" destOrd="0" presId="urn:microsoft.com/office/officeart/2005/8/layout/vList2"/>
    <dgm:cxn modelId="{0CFA638F-65A5-4665-A469-E83FA3395CA0}" type="presParOf" srcId="{46B80207-90B1-4E6E-87F6-7818081C7770}" destId="{DBEF0B6F-3E02-48EA-ACFB-FC1B95FF317A}" srcOrd="4" destOrd="0" presId="urn:microsoft.com/office/officeart/2005/8/layout/vList2"/>
    <dgm:cxn modelId="{4E1366E8-450E-4D32-A103-C9F4F5034C60}" type="presParOf" srcId="{46B80207-90B1-4E6E-87F6-7818081C7770}" destId="{FFBC07C7-CE82-4170-A8A6-97D20F61AFCC}" srcOrd="5" destOrd="0" presId="urn:microsoft.com/office/officeart/2005/8/layout/vList2"/>
    <dgm:cxn modelId="{C8252AE2-AFD9-4E67-95DB-0999A1754388}" type="presParOf" srcId="{46B80207-90B1-4E6E-87F6-7818081C7770}" destId="{B1C9ACE7-57F1-4A73-BC3E-D6EF491D96B7}" srcOrd="6" destOrd="0" presId="urn:microsoft.com/office/officeart/2005/8/layout/vList2"/>
    <dgm:cxn modelId="{AD3BC289-8450-4DE5-9476-1E98E220CD7A}" type="presParOf" srcId="{46B80207-90B1-4E6E-87F6-7818081C7770}" destId="{A1FCD91E-64F2-4454-B0E4-0B9D67500CC9}" srcOrd="7" destOrd="0" presId="urn:microsoft.com/office/officeart/2005/8/layout/vList2"/>
    <dgm:cxn modelId="{40C861A2-B3F5-4C0B-A279-B9FA510EE135}" type="presParOf" srcId="{46B80207-90B1-4E6E-87F6-7818081C7770}" destId="{D6FBD6E0-F8B0-4646-ABB9-8DB5A5BF33B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CAFDA7B2-5941-4AC7-B94E-5C5C40A0D3D9}" type="presParOf" srcId="{81286FC3-404A-49E3-ABA8-3756A892C384}" destId="{5EB699D7-D335-4CEF-B4FE-E5598EAF243D}" srcOrd="8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9" destOrd="0" presId="urn:microsoft.com/office/officeart/2005/8/layout/list1"/>
    <dgm:cxn modelId="{0DD37FDA-1709-41C7-9793-065159572216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1B311-265A-425F-96E3-3B14875E290A}">
      <dsp:nvSpPr>
        <dsp:cNvPr id="0" name=""/>
        <dsp:cNvSpPr/>
      </dsp:nvSpPr>
      <dsp:spPr>
        <a:xfrm>
          <a:off x="0" y="94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23417" y="32865"/>
        <a:ext cx="10468766" cy="432866"/>
      </dsp:txXfrm>
    </dsp:sp>
    <dsp:sp modelId="{BD55E28B-52B8-49BB-9325-39203CD0DA76}">
      <dsp:nvSpPr>
        <dsp:cNvPr id="0" name=""/>
        <dsp:cNvSpPr/>
      </dsp:nvSpPr>
      <dsp:spPr>
        <a:xfrm>
          <a:off x="0" y="489148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solidFill>
              <a:schemeClr val="bg1"/>
            </a:solidFill>
          </a:endParaRPr>
        </a:p>
      </dsp:txBody>
      <dsp:txXfrm>
        <a:off x="0" y="489148"/>
        <a:ext cx="10515600" cy="331200"/>
      </dsp:txXfrm>
    </dsp:sp>
    <dsp:sp modelId="{5F9D46CD-F1D5-435E-ABFD-B195D113BB34}">
      <dsp:nvSpPr>
        <dsp:cNvPr id="0" name=""/>
        <dsp:cNvSpPr/>
      </dsp:nvSpPr>
      <dsp:spPr>
        <a:xfrm>
          <a:off x="0" y="8203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23417" y="843765"/>
        <a:ext cx="10468766" cy="432866"/>
      </dsp:txXfrm>
    </dsp:sp>
    <dsp:sp modelId="{4AE36618-AD09-48D6-B3AC-7FDDBBCCD97F}">
      <dsp:nvSpPr>
        <dsp:cNvPr id="0" name=""/>
        <dsp:cNvSpPr/>
      </dsp:nvSpPr>
      <dsp:spPr>
        <a:xfrm>
          <a:off x="0" y="1300048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solidFill>
              <a:schemeClr val="bg1"/>
            </a:solidFill>
          </a:endParaRPr>
        </a:p>
      </dsp:txBody>
      <dsp:txXfrm>
        <a:off x="0" y="1300048"/>
        <a:ext cx="10515600" cy="331200"/>
      </dsp:txXfrm>
    </dsp:sp>
    <dsp:sp modelId="{DBEF0B6F-3E02-48EA-ACFB-FC1B95FF317A}">
      <dsp:nvSpPr>
        <dsp:cNvPr id="0" name=""/>
        <dsp:cNvSpPr/>
      </dsp:nvSpPr>
      <dsp:spPr>
        <a:xfrm>
          <a:off x="0" y="16312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23417" y="1654665"/>
        <a:ext cx="10468766" cy="432866"/>
      </dsp:txXfrm>
    </dsp:sp>
    <dsp:sp modelId="{FFBC07C7-CE82-4170-A8A6-97D20F61AFCC}">
      <dsp:nvSpPr>
        <dsp:cNvPr id="0" name=""/>
        <dsp:cNvSpPr/>
      </dsp:nvSpPr>
      <dsp:spPr>
        <a:xfrm>
          <a:off x="0" y="2110948"/>
          <a:ext cx="10515600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Options for Connecting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Best Practices</a:t>
          </a:r>
        </a:p>
      </dsp:txBody>
      <dsp:txXfrm>
        <a:off x="0" y="2110948"/>
        <a:ext cx="10515600" cy="548550"/>
      </dsp:txXfrm>
    </dsp:sp>
    <dsp:sp modelId="{B1C9ACE7-57F1-4A73-BC3E-D6EF491D96B7}">
      <dsp:nvSpPr>
        <dsp:cNvPr id="0" name=""/>
        <dsp:cNvSpPr/>
      </dsp:nvSpPr>
      <dsp:spPr>
        <a:xfrm>
          <a:off x="0" y="265949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23417" y="2682915"/>
        <a:ext cx="10468766" cy="432866"/>
      </dsp:txXfrm>
    </dsp:sp>
    <dsp:sp modelId="{A1FCD91E-64F2-4454-B0E4-0B9D67500CC9}">
      <dsp:nvSpPr>
        <dsp:cNvPr id="0" name=""/>
        <dsp:cNvSpPr/>
      </dsp:nvSpPr>
      <dsp:spPr>
        <a:xfrm>
          <a:off x="0" y="3139198"/>
          <a:ext cx="10515600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Setup of Synapse Link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Best Practice Example</a:t>
          </a:r>
        </a:p>
      </dsp:txBody>
      <dsp:txXfrm>
        <a:off x="0" y="3139198"/>
        <a:ext cx="10515600" cy="548550"/>
      </dsp:txXfrm>
    </dsp:sp>
    <dsp:sp modelId="{D6FBD6E0-F8B0-4646-ABB9-8DB5A5BF33B1}">
      <dsp:nvSpPr>
        <dsp:cNvPr id="0" name=""/>
        <dsp:cNvSpPr/>
      </dsp:nvSpPr>
      <dsp:spPr>
        <a:xfrm>
          <a:off x="0" y="36877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Resources</a:t>
          </a:r>
        </a:p>
      </dsp:txBody>
      <dsp:txXfrm>
        <a:off x="23417" y="3711165"/>
        <a:ext cx="10468766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9741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Run-time query for current data – real-time-</a:t>
          </a:r>
          <a:r>
            <a:rPr lang="en-US" sz="1600" kern="1200" dirty="0" err="1"/>
            <a:t>ish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Individual user’s own data (security model applies)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Best for targeted datasets &lt;50K rows returned</a:t>
          </a:r>
        </a:p>
      </dsp:txBody>
      <dsp:txXfrm>
        <a:off x="0" y="297410"/>
        <a:ext cx="10515600" cy="1209600"/>
      </dsp:txXfrm>
    </dsp:sp>
    <dsp:sp modelId="{FD2B0668-7B51-4673-B7F9-24386A9B7757}">
      <dsp:nvSpPr>
        <dsp:cNvPr id="0" name=""/>
        <dsp:cNvSpPr/>
      </dsp:nvSpPr>
      <dsp:spPr>
        <a:xfrm>
          <a:off x="525780" y="6125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DirectQuery</a:t>
          </a:r>
        </a:p>
      </dsp:txBody>
      <dsp:txXfrm>
        <a:off x="548837" y="84307"/>
        <a:ext cx="7314806" cy="426206"/>
      </dsp:txXfrm>
    </dsp:sp>
    <dsp:sp modelId="{75A242C3-5E9E-44C1-B987-BD8143272D60}">
      <dsp:nvSpPr>
        <dsp:cNvPr id="0" name=""/>
        <dsp:cNvSpPr/>
      </dsp:nvSpPr>
      <dsp:spPr>
        <a:xfrm>
          <a:off x="0" y="182957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Faster rendering/responsiveness of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Scheduled refreshes of medium-sized datasets &lt;100K rows returned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Incremental refresh is possible if carefully managed</a:t>
          </a:r>
        </a:p>
      </dsp:txBody>
      <dsp:txXfrm>
        <a:off x="0" y="1829570"/>
        <a:ext cx="10515600" cy="1209600"/>
      </dsp:txXfrm>
    </dsp:sp>
    <dsp:sp modelId="{8E5BE7CD-DB44-4EDA-8CFE-BED878330F05}">
      <dsp:nvSpPr>
        <dsp:cNvPr id="0" name=""/>
        <dsp:cNvSpPr/>
      </dsp:nvSpPr>
      <dsp:spPr>
        <a:xfrm>
          <a:off x="525780" y="159341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Import Mode</a:t>
          </a:r>
        </a:p>
      </dsp:txBody>
      <dsp:txXfrm>
        <a:off x="548837" y="1616467"/>
        <a:ext cx="7314806" cy="426206"/>
      </dsp:txXfrm>
    </dsp:sp>
    <dsp:sp modelId="{0CBEE028-BB21-45C4-A174-3FEB36FE1A7F}">
      <dsp:nvSpPr>
        <dsp:cNvPr id="0" name=""/>
        <dsp:cNvSpPr/>
      </dsp:nvSpPr>
      <dsp:spPr>
        <a:xfrm>
          <a:off x="0" y="336173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Enterprise-Scale data source for reporting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Enrichment through Machine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 with Data Warehouse	</a:t>
          </a:r>
        </a:p>
      </dsp:txBody>
      <dsp:txXfrm>
        <a:off x="0" y="3361730"/>
        <a:ext cx="10515600" cy="1209600"/>
      </dsp:txXfrm>
    </dsp:sp>
    <dsp:sp modelId="{DE9B6C1E-EE0D-4B6B-BB4A-402B30D017CE}">
      <dsp:nvSpPr>
        <dsp:cNvPr id="0" name=""/>
        <dsp:cNvSpPr/>
      </dsp:nvSpPr>
      <dsp:spPr>
        <a:xfrm>
          <a:off x="525780" y="312557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Azure Synapse Link for Dataverse</a:t>
          </a:r>
        </a:p>
      </dsp:txBody>
      <dsp:txXfrm>
        <a:off x="548837" y="3148627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3/10/2022 8:37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3/10/2022 7:04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3/10/2022 7:04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3/10/2022 7:04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3/10/2022 7:04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3/10/2022 7:04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3/10/2022 7:04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3/10/2022 7:04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3/10/2022 7:04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4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ocs.microsoft.com/en-us/powerapps/maker/data-platform/azure-synapse-link-choices-serverles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4"/>
            <a:ext cx="7409199" cy="32685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365/Power Apps 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Power BI</a:t>
            </a: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179" y="5374583"/>
            <a:ext cx="4327197" cy="14292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Laura Graham-Brown</a:t>
            </a:r>
            <a:br>
              <a:rPr lang="en-US" sz="35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Solutions Architect, HSO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/>
              </a:rPr>
              <a:t>Business Apps MVP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090" y="1553244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9D5632D0-9000-4E74-AAAD-F83E4EACFA78}"/>
              </a:ext>
            </a:extLst>
          </p:cNvPr>
          <p:cNvSpPr txBox="1">
            <a:spLocks/>
          </p:cNvSpPr>
          <p:nvPr/>
        </p:nvSpPr>
        <p:spPr>
          <a:xfrm>
            <a:off x="4801501" y="5381129"/>
            <a:ext cx="3909848" cy="1253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CAT, Microsoft</a:t>
            </a:r>
          </a:p>
        </p:txBody>
      </p:sp>
      <p:sp>
        <p:nvSpPr>
          <p:cNvPr id="53" name="Text Placeholder 6">
            <a:extLst>
              <a:ext uri="{FF2B5EF4-FFF2-40B4-BE49-F238E27FC236}">
                <a16:creationId xmlns:a16="http://schemas.microsoft.com/office/drawing/2014/main" id="{8C3A1538-E783-4DE3-B6DD-7FC557E51C4C}"/>
              </a:ext>
            </a:extLst>
          </p:cNvPr>
          <p:cNvSpPr txBox="1">
            <a:spLocks/>
          </p:cNvSpPr>
          <p:nvPr/>
        </p:nvSpPr>
        <p:spPr>
          <a:xfrm>
            <a:off x="810830" y="4087504"/>
            <a:ext cx="7415514" cy="618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</a:p>
        </p:txBody>
      </p:sp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803101"/>
              </p:ext>
            </p:extLst>
          </p:nvPr>
        </p:nvGraphicFramePr>
        <p:xfrm>
          <a:off x="838200" y="1825624"/>
          <a:ext cx="10515600" cy="463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199" y="818984"/>
            <a:ext cx="7688912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via the Power BI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Dataverse Connector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(Direct Query or Import)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aphic 5">
            <a:extLst>
              <a:ext uri="{FF2B5EF4-FFF2-40B4-BE49-F238E27FC236}">
                <a16:creationId xmlns:a16="http://schemas.microsoft.com/office/drawing/2014/main" id="{7ED0BE34-A552-4C04-9CD5-59E39368FE1B}"/>
              </a:ext>
            </a:extLst>
          </p:cNvPr>
          <p:cNvGrpSpPr/>
          <p:nvPr/>
        </p:nvGrpSpPr>
        <p:grpSpPr>
          <a:xfrm>
            <a:off x="9016069" y="2195044"/>
            <a:ext cx="2088431" cy="1602440"/>
            <a:chOff x="7213349" y="2584658"/>
            <a:chExt cx="2088431" cy="160244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E0F30DA-804F-46BB-BB8F-1925444A2137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C34DA20-A11F-4E4E-9300-80EDF646C550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87A4657-4B36-46E6-9052-DF7525EED26D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45747DC-DBEC-4298-BF50-A3C5E8F90CFF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560127-4EBC-4588-B6B1-CC366A3D5750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A941875-3DDE-432C-9AAD-A6BEA345E004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6FA80-11B7-4E76-9216-A2555DE0B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Demo of connecting to Dataverse from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7052F-DB12-46C6-B947-8BED43176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Do you have an environment with only a few accounts, contacts and user table?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E951C-5EA1-40D2-99D0-360B50942C1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39973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178316" y="196994"/>
            <a:ext cx="7825089" cy="64640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399988" y="1045273"/>
            <a:ext cx="4492506" cy="46544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00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172001" y="196994"/>
            <a:ext cx="7831404" cy="6464012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981644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2883732" y="2411528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-121981"/>
            <a:ext cx="6594812" cy="4248707"/>
          </a:xfrm>
        </p:spPr>
        <p:txBody>
          <a:bodyPr/>
          <a:lstStyle/>
          <a:p>
            <a:r>
              <a:rPr lang="en-US" sz="6600" dirty="0"/>
              <a:t>Azure Synapse Link For Dataverse</a:t>
            </a: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8102" y="1698652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4487BAAA-EBD5-4B2A-83BF-3473026D9D6C}"/>
              </a:ext>
            </a:extLst>
          </p:cNvPr>
          <p:cNvSpPr/>
          <p:nvPr/>
        </p:nvSpPr>
        <p:spPr bwMode="auto">
          <a:xfrm>
            <a:off x="1358732" y="2666830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AFCC9E62-11C7-4386-B82B-CB5F1473D5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14D0CF4-C546-1240-AE4C-287BFF7DBC8B}"/>
              </a:ext>
            </a:extLst>
          </p:cNvPr>
          <p:cNvSpPr>
            <a:spLocks noGrp="1"/>
          </p:cNvSpPr>
          <p:nvPr/>
        </p:nvSpPr>
        <p:spPr>
          <a:xfrm>
            <a:off x="389626" y="785681"/>
            <a:ext cx="11336039" cy="4431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7B8C3B-28BA-E242-AFD9-9A7FEA850A98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73EFE7-D842-7D47-8DC5-7A44F951A553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7FEC33-DA3D-6D48-AFFA-0CB0D8C66959}"/>
              </a:ext>
            </a:extLst>
          </p:cNvPr>
          <p:cNvSpPr/>
          <p:nvPr/>
        </p:nvSpPr>
        <p:spPr bwMode="auto">
          <a:xfrm>
            <a:off x="8767061" y="2557771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D1F3E8-7F70-AF4D-AC0E-C8B9952A3289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1" name="TextBox 226">
            <a:extLst>
              <a:ext uri="{FF2B5EF4-FFF2-40B4-BE49-F238E27FC236}">
                <a16:creationId xmlns:a16="http://schemas.microsoft.com/office/drawing/2014/main" id="{C9DA448B-DF6F-4E48-A170-19973989D6D8}"/>
              </a:ext>
            </a:extLst>
          </p:cNvPr>
          <p:cNvSpPr txBox="1"/>
          <p:nvPr/>
        </p:nvSpPr>
        <p:spPr>
          <a:xfrm>
            <a:off x="5870875" y="4469607"/>
            <a:ext cx="16983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33" name="TextBox 238">
            <a:extLst>
              <a:ext uri="{FF2B5EF4-FFF2-40B4-BE49-F238E27FC236}">
                <a16:creationId xmlns:a16="http://schemas.microsoft.com/office/drawing/2014/main" id="{6D42699F-1851-3647-A2EA-9691E4E22FF4}"/>
              </a:ext>
            </a:extLst>
          </p:cNvPr>
          <p:cNvSpPr txBox="1"/>
          <p:nvPr/>
        </p:nvSpPr>
        <p:spPr>
          <a:xfrm>
            <a:off x="10214468" y="3036955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5156D0-FD4B-C345-9B2E-366CF013C554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</p:grpSpPr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139090DE-CB8D-264B-B00C-A12509937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2D1D40F3-8B26-C543-8EB0-731414771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6A8D3F2A-A9FC-F34D-A657-295CFC797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96932B6C-B4AE-A34E-8B99-313A072A4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07B6F061-AFD5-564E-AF4F-99108C2C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3F759519-BA14-524C-83CD-24AC3BE8C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132F2861-8291-CB40-8BA1-3E17F290A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4A1AAD7F-A7D9-E047-974A-6E98CBBD1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F668A738-0489-704B-9CCA-5A8885700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AA9A6CFF-2D29-9F4E-BC32-FF0C79003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00C883C-CF57-7845-9138-E239587C3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B75EBDFA-76F5-B443-ACA4-7350E74E8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4D9A1FBD-AD80-194D-9242-8F5643192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8E4AD65D-A947-C240-998F-37618C6D5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35">
              <a:extLst>
                <a:ext uri="{FF2B5EF4-FFF2-40B4-BE49-F238E27FC236}">
                  <a16:creationId xmlns:a16="http://schemas.microsoft.com/office/drawing/2014/main" id="{4D2CEE8A-AF30-A649-9831-EC2D3DC06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178CB077-5289-E043-90D7-AA00C1702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A995B0FC-F9AF-B34F-9676-139CB11B9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8">
              <a:extLst>
                <a:ext uri="{FF2B5EF4-FFF2-40B4-BE49-F238E27FC236}">
                  <a16:creationId xmlns:a16="http://schemas.microsoft.com/office/drawing/2014/main" id="{F18A5F55-1538-6D46-B577-4DAB4241F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TextBox 320">
            <a:extLst>
              <a:ext uri="{FF2B5EF4-FFF2-40B4-BE49-F238E27FC236}">
                <a16:creationId xmlns:a16="http://schemas.microsoft.com/office/drawing/2014/main" id="{9B326211-6906-554C-ABEA-4BF515FDB45A}"/>
              </a:ext>
            </a:extLst>
          </p:cNvPr>
          <p:cNvSpPr txBox="1"/>
          <p:nvPr/>
        </p:nvSpPr>
        <p:spPr>
          <a:xfrm>
            <a:off x="2346416" y="3075949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43" name="TextBox 109">
            <a:extLst>
              <a:ext uri="{FF2B5EF4-FFF2-40B4-BE49-F238E27FC236}">
                <a16:creationId xmlns:a16="http://schemas.microsoft.com/office/drawing/2014/main" id="{7AD1FAFA-60B8-6643-A59F-123AD65B0340}"/>
              </a:ext>
            </a:extLst>
          </p:cNvPr>
          <p:cNvSpPr txBox="1"/>
          <p:nvPr/>
        </p:nvSpPr>
        <p:spPr>
          <a:xfrm>
            <a:off x="5054376" y="223292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117" name="Cylinder 116">
            <a:extLst>
              <a:ext uri="{FF2B5EF4-FFF2-40B4-BE49-F238E27FC236}">
                <a16:creationId xmlns:a16="http://schemas.microsoft.com/office/drawing/2014/main" id="{060E1046-9747-417B-85B0-F73548216B7B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119" name="Cylinder 118">
            <a:extLst>
              <a:ext uri="{FF2B5EF4-FFF2-40B4-BE49-F238E27FC236}">
                <a16:creationId xmlns:a16="http://schemas.microsoft.com/office/drawing/2014/main" id="{D2E1AD42-2FC9-42B3-A58F-7D3FCA2C831F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DF15AF6-D7AB-4819-BFF1-ACEF4D5121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BA3483D-EE04-4773-80FC-BA20470F33CC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2E8F333-C0EA-4442-9BCA-818ABA49D6FE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76A70A9-1013-4232-B1F8-0F4816319114}"/>
              </a:ext>
            </a:extLst>
          </p:cNvPr>
          <p:cNvCxnSpPr>
            <a:cxnSpLocks/>
          </p:cNvCxnSpPr>
          <p:nvPr/>
        </p:nvCxnSpPr>
        <p:spPr>
          <a:xfrm>
            <a:off x="7889266" y="3176904"/>
            <a:ext cx="13865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3E460B4-31F7-48DA-A589-44F550F33382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itle 136">
            <a:extLst>
              <a:ext uri="{FF2B5EF4-FFF2-40B4-BE49-F238E27FC236}">
                <a16:creationId xmlns:a16="http://schemas.microsoft.com/office/drawing/2014/main" id="{28E5A367-B859-45AA-AC6E-46BFB9A5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Data Export Service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524C427-7475-419F-A7DD-C978B500EB19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aphic 8">
            <a:extLst>
              <a:ext uri="{FF2B5EF4-FFF2-40B4-BE49-F238E27FC236}">
                <a16:creationId xmlns:a16="http://schemas.microsoft.com/office/drawing/2014/main" id="{FFB64259-E6CE-4CC9-A3A9-F1D10990242C}"/>
              </a:ext>
            </a:extLst>
          </p:cNvPr>
          <p:cNvGrpSpPr/>
          <p:nvPr/>
        </p:nvGrpSpPr>
        <p:grpSpPr>
          <a:xfrm>
            <a:off x="1534629" y="2953882"/>
            <a:ext cx="736133" cy="564832"/>
            <a:chOff x="1534629" y="2953882"/>
            <a:chExt cx="736133" cy="56483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72E9B27-A003-4FAA-A8E8-0531DC8C5204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A983451-E25F-4905-BD76-977ABD040116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9610B07-869E-4AF2-B093-7F89566871D7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56644E-0B11-4EBC-A71A-2AC3EDF5AB7E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0EF370-9F19-4E96-9827-7044D6983BC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2264A-4A6D-4BB2-BDF2-CC6590218704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148">
            <a:extLst>
              <a:ext uri="{FF2B5EF4-FFF2-40B4-BE49-F238E27FC236}">
                <a16:creationId xmlns:a16="http://schemas.microsoft.com/office/drawing/2014/main" id="{DE0FD629-B72D-4F7B-A071-E0C03E85CB96}"/>
              </a:ext>
            </a:extLst>
          </p:cNvPr>
          <p:cNvGrpSpPr/>
          <p:nvPr/>
        </p:nvGrpSpPr>
        <p:grpSpPr>
          <a:xfrm>
            <a:off x="9459947" y="2751678"/>
            <a:ext cx="563503" cy="766990"/>
            <a:chOff x="9459947" y="2751678"/>
            <a:chExt cx="563503" cy="76699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2935FC-B65A-47A2-BAA8-F040DC322D2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1B9388-C758-462E-ADC5-63C993F4B0A8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23648CC-91C3-4E37-845D-E920837AA6F1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5FD544-5FCA-4320-86D5-61B016F8492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132B18-D081-48D4-93BD-401022AED5C2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122">
            <a:extLst>
              <a:ext uri="{FF2B5EF4-FFF2-40B4-BE49-F238E27FC236}">
                <a16:creationId xmlns:a16="http://schemas.microsoft.com/office/drawing/2014/main" id="{37914E78-E456-44F3-96FC-A192C9F69A12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D5D390-7831-4012-ABB4-38861D8714B5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510948-6E36-4E59-83B4-11E6CD02159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155226-B8D0-4700-89B6-80109A07E0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2FA5BA-0E49-4376-B445-6FD13C20E5A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F24F29-78BC-483E-B079-C37AC2F151D4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628ADF-D12D-44BB-8841-49F7C7FC3FC0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48865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Power Apps Administration Page</a:t>
            </a:r>
          </a:p>
          <a:p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317" y="457200"/>
            <a:ext cx="5123690" cy="1600200"/>
          </a:xfrm>
        </p:spPr>
        <p:txBody>
          <a:bodyPr>
            <a:normAutofit/>
          </a:bodyPr>
          <a:lstStyle/>
          <a:p>
            <a:r>
              <a:rPr lang="en-US" sz="4800" dirty="0"/>
              <a:t>Create Synapse Link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7317" y="1775791"/>
            <a:ext cx="2844316" cy="3811588"/>
          </a:xfrm>
        </p:spPr>
        <p:txBody>
          <a:bodyPr/>
          <a:lstStyle/>
          <a:p>
            <a:r>
              <a:rPr lang="en-US" dirty="0"/>
              <a:t>Choose the Storage account and Synapse workspace:</a:t>
            </a:r>
          </a:p>
          <a:p>
            <a:r>
              <a:rPr lang="en-US" dirty="0"/>
              <a:t>If you already have a Synapse Workspace, click the checkbox to connect to the existing workspace.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BE06CC-2FFD-490C-BCA9-1514BA03F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46" y="1616765"/>
            <a:ext cx="8504951" cy="478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>
            <a:normAutofit/>
          </a:bodyPr>
          <a:lstStyle/>
          <a:p>
            <a:r>
              <a:rPr lang="en-US" sz="4400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effectively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201173" y="4412974"/>
            <a:ext cx="11534588" cy="1917283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>
            <a:cxnSpLocks/>
          </p:cNvCxnSpPr>
          <p:nvPr/>
        </p:nvCxnSpPr>
        <p:spPr>
          <a:xfrm flipH="1">
            <a:off x="9179859" y="2727297"/>
            <a:ext cx="862638" cy="243370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9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‘</a:t>
            </a:r>
            <a:r>
              <a:rPr lang="en-US" dirty="0" err="1"/>
              <a:t>StringMap</a:t>
            </a:r>
            <a:r>
              <a:rPr lang="en-US" dirty="0"/>
              <a:t>’ view to access the “Choice” field Labels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/>
          <a:lstStyle/>
          <a:p>
            <a:r>
              <a:rPr lang="en-US" dirty="0"/>
              <a:t>The auto-created views only return the numeric value associated with ‘Choice’ fields.</a:t>
            </a:r>
          </a:p>
          <a:p>
            <a:r>
              <a:rPr lang="en-US" dirty="0"/>
              <a:t>The corresponding text values are in </a:t>
            </a:r>
            <a:r>
              <a:rPr lang="en-US" dirty="0" err="1"/>
              <a:t>json</a:t>
            </a:r>
            <a:r>
              <a:rPr lang="en-US" dirty="0"/>
              <a:t> metadata files in the export. </a:t>
            </a:r>
          </a:p>
          <a:p>
            <a:r>
              <a:rPr lang="en-US" dirty="0"/>
              <a:t>An easy approach is to create a ‘</a:t>
            </a:r>
            <a:r>
              <a:rPr lang="en-US" dirty="0" err="1"/>
              <a:t>stringmap</a:t>
            </a:r>
            <a:r>
              <a:rPr lang="en-US" dirty="0"/>
              <a:t>’ view to reference in other queries.</a:t>
            </a:r>
          </a:p>
          <a:p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choices with serverless SQL pool - Power Apps | Microsoft Docs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8047E-1B47-4939-9105-92F910BA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62" y="398453"/>
            <a:ext cx="5955561" cy="4872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5D9D0E-9313-4991-A1F9-45622F6BA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578" y="987425"/>
            <a:ext cx="6065810" cy="495963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8D61D5-C331-4621-A06C-CBBE353A9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42" y="899832"/>
            <a:ext cx="6062634" cy="4959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000" dirty="0"/>
              <a:t>Remove unneeded records and columns.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Use the </a:t>
            </a:r>
            <a:r>
              <a:rPr lang="en-US" sz="2000" dirty="0" err="1"/>
              <a:t>stringmap</a:t>
            </a:r>
            <a:r>
              <a:rPr lang="en-US" sz="2000" dirty="0"/>
              <a:t> view to resolve the choice labels.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66278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E241B311-265A-425F-96E3-3B14875E2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>
                                            <p:graphicEl>
                                              <a:dgm id="{E241B311-265A-425F-96E3-3B14875E29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>
                                            <p:graphicEl>
                                              <a:dgm id="{E241B311-265A-425F-96E3-3B14875E2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>
                                            <p:graphicEl>
                                              <a:dgm id="{E241B311-265A-425F-96E3-3B14875E29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5F9D46CD-F1D5-435E-ABFD-B195D113B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0">
                                            <p:graphicEl>
                                              <a:dgm id="{5F9D46CD-F1D5-435E-ABFD-B195D113BB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0">
                                            <p:graphicEl>
                                              <a:dgm id="{5F9D46CD-F1D5-435E-ABFD-B195D113B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>
                                            <p:graphicEl>
                                              <a:dgm id="{5F9D46CD-F1D5-435E-ABFD-B195D113BB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DBEF0B6F-3E02-48EA-ACFB-FC1B95FF3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30">
                                            <p:graphicEl>
                                              <a:dgm id="{DBEF0B6F-3E02-48EA-ACFB-FC1B95FF31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>
                                            <p:graphicEl>
                                              <a:dgm id="{DBEF0B6F-3E02-48EA-ACFB-FC1B95FF3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0">
                                            <p:graphicEl>
                                              <a:dgm id="{DBEF0B6F-3E02-48EA-ACFB-FC1B95FF31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B1C9ACE7-57F1-4A73-BC3E-D6EF491D9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0">
                                            <p:graphicEl>
                                              <a:dgm id="{B1C9ACE7-57F1-4A73-BC3E-D6EF491D96B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>
                                            <p:graphicEl>
                                              <a:dgm id="{B1C9ACE7-57F1-4A73-BC3E-D6EF491D9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0">
                                            <p:graphicEl>
                                              <a:dgm id="{B1C9ACE7-57F1-4A73-BC3E-D6EF491D96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D6FBD6E0-F8B0-4646-ABB9-8DB5A5BF3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0">
                                            <p:graphicEl>
                                              <a:dgm id="{D6FBD6E0-F8B0-4646-ABB9-8DB5A5BF33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0">
                                            <p:graphicEl>
                                              <a:dgm id="{D6FBD6E0-F8B0-4646-ABB9-8DB5A5BF3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0">
                                            <p:graphicEl>
                                              <a:dgm id="{D6FBD6E0-F8B0-4646-ABB9-8DB5A5BF33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BD55E28B-52B8-49BB-9325-39203CD0D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0">
                                            <p:graphicEl>
                                              <a:dgm id="{BD55E28B-52B8-49BB-9325-39203CD0D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0">
                                            <p:graphicEl>
                                              <a:dgm id="{BD55E28B-52B8-49BB-9325-39203CD0D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0">
                                            <p:graphicEl>
                                              <a:dgm id="{BD55E28B-52B8-49BB-9325-39203CD0D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4AE36618-AD09-48D6-B3AC-7FDDBBCCD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30">
                                            <p:graphicEl>
                                              <a:dgm id="{4AE36618-AD09-48D6-B3AC-7FDDBBCCD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0">
                                            <p:graphicEl>
                                              <a:dgm id="{4AE36618-AD09-48D6-B3AC-7FDDBBCCD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30">
                                            <p:graphicEl>
                                              <a:dgm id="{4AE36618-AD09-48D6-B3AC-7FDDBBCCD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FFBC07C7-CE82-4170-A8A6-97D20F61AF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30">
                                            <p:graphicEl>
                                              <a:dgm id="{FFBC07C7-CE82-4170-A8A6-97D20F61AFC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30">
                                            <p:graphicEl>
                                              <a:dgm id="{FFBC07C7-CE82-4170-A8A6-97D20F61AF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30">
                                            <p:graphicEl>
                                              <a:dgm id="{FFBC07C7-CE82-4170-A8A6-97D20F61AFC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>
                                            <p:graphicEl>
                                              <a:dgm id="{A1FCD91E-64F2-4454-B0E4-0B9D67500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30">
                                            <p:graphicEl>
                                              <a:dgm id="{A1FCD91E-64F2-4454-B0E4-0B9D67500C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30">
                                            <p:graphicEl>
                                              <a:dgm id="{A1FCD91E-64F2-4454-B0E4-0B9D67500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30">
                                            <p:graphicEl>
                                              <a:dgm id="{A1FCD91E-64F2-4454-B0E4-0B9D67500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30" grpId="0">
        <p:bldSub>
          <a:bldDgm bld="lvl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31" y="-13924"/>
            <a:ext cx="11995598" cy="2147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50E3B1-AFA7-4831-92D5-9EB6ECCDAFD6}"/>
              </a:ext>
            </a:extLst>
          </p:cNvPr>
          <p:cNvSpPr txBox="1"/>
          <p:nvPr/>
        </p:nvSpPr>
        <p:spPr>
          <a:xfrm>
            <a:off x="6481876" y="2132209"/>
            <a:ext cx="558994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</a:rPr>
              <a:t>Please complete an evaluation: 🙂 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accent4"/>
                </a:solidFill>
              </a:rPr>
              <a:t>https://sqlb.it/?7341</a:t>
            </a:r>
            <a:br>
              <a:rPr lang="en-US" sz="2400" b="1" dirty="0">
                <a:solidFill>
                  <a:schemeClr val="accent4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4B4B1CFF-6959-4FC6-9876-5CB9C62E1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102" y="3412485"/>
            <a:ext cx="2939370" cy="2939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33D73-E68D-497A-925E-2F442935B845}"/>
              </a:ext>
            </a:extLst>
          </p:cNvPr>
          <p:cNvSpPr txBox="1"/>
          <p:nvPr/>
        </p:nvSpPr>
        <p:spPr>
          <a:xfrm>
            <a:off x="120176" y="2131951"/>
            <a:ext cx="455785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Copy of this Presentation: </a:t>
            </a:r>
            <a:r>
              <a:rPr lang="en-US" sz="2400" b="1" dirty="0">
                <a:solidFill>
                  <a:schemeClr val="accent4"/>
                </a:solidFill>
              </a:rPr>
              <a:t>https://github.com/mscottsewell/PowerBI-Dataverse</a:t>
            </a:r>
            <a:endParaRPr lang="en-US" sz="3200" b="1" dirty="0">
              <a:solidFill>
                <a:schemeClr val="accent4"/>
              </a:solidFill>
            </a:endParaRP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3582E997-9914-4310-A4B1-B0CEC5F1C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28" y="3406992"/>
            <a:ext cx="2952341" cy="29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bbW/bOBL+K4KAYncB74GkJJLqt7y0d8U2bS/pbnFY5MOQHMdqZEmQ5KS5Iv/9RpKbF8e2XCe2s7fNh8AiqeFwOHyeGZL66rukKlK4egdj9F/6+3l+Poby3Av8gZ/dL5OG8TBU4EI2lDIymjmkVnlRJ3lW+S+/+jWUZ1j/kVQTSBuBVPinH1t6wyg00pnQAAuVivzTgQ9p+gHOmjZDSCsc+AWWVZ5BmvwXOxFUVZcTvB74+KVI8xKajk5qqLHp7IKa0zMpyP/RaAu2Ti7wBG3dlR5jkZf19NlZkBpAgVSGmYBp5QS9U3W1rfL97ZtOW8UO8qyGJCMFmjIMIwuKD2MtYsUUC4JINuXDJK2nTczVqy9FSdYgG10VjVH33AVkFp3fDq7EqhvLV/8gTyfj9tere+Un+aS0eIzDtiqrk/qKxLwvGqUnGT15r/MSLVS1t+c+T6p6jFntX5PxPpQ5mbZtvqjJKL88KJEM6/yX7PqUSqokO0un83A78I+d8lWaWCybuTefyV7tEMdIc9/8OEMyTPMSDbbouk6wujXI/V9/fJtFMfBfl/m4fW3qjEPqYeWRDvxOOVJ/4H8aYYmtKJoql9Q3th0XUCbV7NNvSdYMfOC/xWG98iR0D62eK5r5ODkbtfLfJnVnIzIApJNGCDukJvR32v4b+A5qmGPDbEKGTiytgrKVhK1fLZE48Me5w56mP5200/3TjQrflhMN6vOdNdK2r6aG3bqfnrbDUUFseKSEkixA4zQIxpq+lnostGPYn9Q1aXnXb1uR4dDaUJphZBAw0sJhbB4pMhDGqkgyEVsNTGiGzvaKTMYEiA9lKTdUwkgbGKUtEyRUykeqZ1FxoVUUGEAltdQuEr0ia/xSm/zLHPtx1CbgjGwYCuAYuAB6EfCA4OYsJ1+mnh4HguQ4bmIfONEHKMlvvGmt14LKQ7AbbFGh5Zo8F9gt7sLut6GsAq9vZgz0HUBxg6XFarNIStxg0Z/zIe0QL8hcVYNpp6f9wLoKSh7SGy6/zDaHk9/lyo3DWLAjdK/biT3sQrk3NY67vhPXrmlLct64pyfAdRfgMhq8O20tttyPT6e1fmf7KDTRUFkKKSle48YJHvH1USzgAaiYMcmsQMlZHIh+yK5GUMyBbIy1ijVhNgE/UwHxiVNbRMQ9a/MJmf4jlmVS5+XV7NTcr9g8IvYqNPWVZXo9Dh+f9bJfxzxdNOScpSQFjLNcy1AIw+NtOtr/CfUO+vOyI4RqUuKqepxAipV32DjdjCrHeIHZBL1P9Prz0OR9gZn3879pISXDBN0v66y9IrnI649g0hkwpIfSYbl/1frfYVJ+y8/5YEb7DTpeY9XNdz3T5+kCkDjOLzceGQw2M6bTWz6+xU5/lDiHWZdrchWElFkw5jiySBgmlVkMR9MNpi56kZoZ0EMrmAuJg0MdYki+NBchVgtk80X7B+8vs5YnthPS5rNWPYKM8rzyO2LZgxGFad4nNKYNZwcLmr0ixPAORnCeLG12lNgRYOr9ll9AWp1fLW38YZSkSeGdIDR7gMvlQmm9YzybUM2dsPvpdri6eVtuzW2QTK9ObeFzIpsG4p+JKvN5r5dg0iTDkxrsObpusih7MTk5e1mvyDhiFvY3NLSFyD91wKtH7p+tsgq64BDlUEsmHAuFCwPNdcj6M5rlG0cIjgEiZ1pqzpXUOoZekQv2tVBFEUkwACBiATEJ69/JWyDLoXVDiJAHiFY7CYFae78tkDo2wCPEAKyTKnA6WJHEXCxCHWmwVjJmQ80A+C2JHWMKjV8cNkcYj2axA/LHzMFqRLaP9SXiHH97JJe1Q2nK3uaXtOgoi2k3GprikwLmyG1q9px7WPEuv2wnYODvjZtkyH/5KydzfEzG+DuNl2zT1M08/l4UT9/r8k6fmNNuZnGRYe/iJN8qYh+keYXeix2Q6iKj/Aeh9I7yrB6tQyHnRfJwsQNQqGoMGC65FTbgjsW9CfSu2XIFL1jX+M2+yIwu+ylk509mcGaEjmKmMUYG2kQ8EmujPqLQTBrOeRRpy11gEdefvC2Y7K+a3s+dyXgYBdIE2gWcMREaq/SSpXOPJw0IA8qqWDWLT8UukGzTPOn9PB2x9z77ZaekeauHt1H+FOHfhz/vz+4KBt8dr95DDu+bErtj2ZVMl2feE7PvxhK1pch8c7XghX+zlx8BsxqZDkLJXKxRx0EvIy04+JFaMIMRYGi1VoqJQPTnRwtkOclMpGNlYxNEBp0U4doHUsCdcaGjpI0pA5GKQubWlaWaIy0bmfYumHZGU5LZK2vhsRuGmqIBJ20QUHIpWKi6LHAFFolZFBpuKYBgLOQMYxXJRVuGuz294ps8VZvVpr0i5+Vlsyt8kRCWPaNAZLvnjQ/ArClc73CR3DFFdwTFLIg99VZPr+rd3k6gdSgFMBBByGwoInruDX1/HPw9g2Xwdzn429npV7dAaHVI1DYQ2oSMlgfl+P2XQwpKM9/BRXIGBONzGDnmyLillFVYxrSKZRz2yjTT+9NL5OqYu0igY0owHdJ/gXxFDhSU9w6ZlGao4lArruMw+pFJPXVOI38kUt+dSP0FkpadZ33er6TbkfeiObXNznbNUKsmpr2kcEktyyGk6feczz3yWsaTOcmmz+8epVzHbXO/qVmNLzZypaLJs3d2naJJdybVahcpmohnA1cT5uwz3Gi1XYCcp0m73kmfneNLTyLYn4NNsgzTbcNJr0k3Cxi93Z92F6VnPk37Z5lPilaLiEsxhEArF1iLTEActEFrUv2ru7nVfYDXhMzcKqOYNdZyaWXEJNo5LQe+HSWpK7t4LlKoImRhJCPBudP0opwnvk1akWqdYARbilsjHHTf7jxsez3/Fm8+qasCLH6ADOfc5iW/hcyhm/5edKO37eTmMu/19f8ACa4BOQY5AAA=&quot;"/>
    <we:property name="datasetId" value="&quot;ec948c49-df75-4315-9e58-2cfcc27dafcf&quot;"/>
    <we:property name="embedUrl" value="&quot;/reportEmbed?reportId=5344d9fc-36c2-4f20-b113-1668a709ba6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bbW/bOBL+K4KAoruA98AXiaT6rU3bu8M2bS/pbnFY5MOQHMdqZEmQ5KS5ov/9RpKbNI5tuU4cd3ebD4FFUsPhcGYePiT1KfRpXWZw+RqmGD4JnxXF2RSqs0CGozC/WSa0RHAqUdIkYx6ZhDFDrYqySYu8Dp98ChuoTrH5Pa1nkLUCqfCPk1EIWfYWTtunMWQ1jsISq7rIIUv/h31jqmqqGX4ehfixzIoKWpHHDTTYij2n5vRMqvB/tHqBa9JzPEbX9KVHWBZVM3/2DpQB0KC0ZVYyo72gd+q+tlNzuH3baafYQZE3kOakQFuGUexA83FiRKKZZlLGqi0fp1kzb2IvX3wsKxo3WeOybM331J9D7tCH3eAqrPuxfAoPimw27X69uFF+XMwqh0c47qryJm0uScybslV6ltNT8LKo0EHdBE/9h1ndTDFvws9kvLdVQabtmq9qMikuDiokw/rwCft8QiV1mp9m83m4Hvi7Xvk6Sx1W7SzbD2SvbohTpFluf5wiGaZ9iQZb9l2nWF8b5Oav37/MohiFL6ti2r02d7sx9bDxSEdhrxypPwrfT7DCThRNlU+bK9tOS6jSevHp1zRvBz4KX+G42XgS+odOzw3NfJSeTjr5r9KmtxEZALJZK4Q9pyb0d9L9G4UeGlhiw3xGhk4dRUHVScLOr9ZIHIXTwuNA08fH3XQ/vlLhSzjRoD58FSNd+3pu2Af305NuOFomlsdaaMUkWm9AMNb2tdZjoRvDs1nTkJZf+20nMho7Fyk7ji0CxkZ4TOwdRUphnY4VE4kzwIRh6N2gyHRKCfG2LO3HWljlpNXGMUFClbqjeg41F0bH0gJqZZTxsRgU2eDHxhYfl9iPo7GSM7JhJICj9BIGM+ABpZvTgnyZerpbEiTH8TN3y4neQkV+E8xrgy6p3E52owdUaL0md0u7K/LFJsH/nN7wxUW+u/D/phnqwzyObDzWjkWasJhbL3jMt/dQySVoWpoo5gQqzhIphsOxnkC5JBwxMToxFI8U1IxWP4n1+gG9/alzxYys9g6rKm2K6nLRqjcrdu/tgwrNp3mdXn9h39/GPH0IeO9oAQrWO25UJITlyUM62l8krY6G19yHCPWswk31OIYM6+B563QLqhzhOeYzDN7T69+HJm9KzIOf/kOBlI5T9D9vE3tlel4078BmC8mQHiqP1bPLzv+ep9UX7sVHC9rv0PFaq+6+64U+T1YkiaPiYufwONrNmPqUw7WMaGXImOfIYmEZ8d/VKWe+FfCyq1SGWTBjJ5iPCGcjE2FE/rI0C2zG/4pV/O/NRd5hwTDj+/eClb5hdq7oXbFouUPIaZ1eXVludA0OfyxHmYMJ8czgPVr7uHthRbMXlBWCgwmcpWubHaZuApgFvxbnkNVnl2sbv52kWVoGxwjtbs16uVC54AhPZ1TTNTzpEPH+dij6eVtvzYcAkkGdusLvCVDaNP6dqLIc2wZBJEtzPG7AnaHvJ+ugmNqCnL1qNkQVsZjadzS0ldl97oCXd9z/2CQKWnPO92CvV7LhJPW+84M2JtXYKCY8i4SPpOEmYsOMZv2mAIJngMiZUYZzrYxJYFDkij0L1HFMEiwAiERAQsKGd2lWyPLo/Bhi5BLRGa9A6q33UqQyiQUeI0pwXmnpjdwQ4HwiIhMbcE4x5iLDAPg1wB1hBq3PPG+3p++McAfkq7mHzUDuGTYXiEt88Y441w2lLXtVXFBAEovx7Qtt8XEJS+S2NU+9v13xurjoJmAUPp22ZCh88gsnc7xLp/gbjZds09YtPP5Wlvff6/pO7xnvrmZxlWG/zqH8QbP5QVbUGDzaA+CuMsp/EargsMibyTbwclamt4MdgJax1oLlijvhJPcsGSTQ+0bSDbxgW+O3+yILujzLID+7N4MzK0ycMIMJMjA25rHYOusjCsOU5ZzHsXHcS4e4/eQ9gMn+rPR+6Uwm41gqK42XnDERWafNmtC5gZMWhAXtdKLb4NOJl4rtGieDn+YjDt7kP+8VNK/1CHaKnyL6++DnzdndwOD7w9UbmSP4osT+UHYj0xV5cM/ouzMStzYzXx0bPwqv9vJjYM4gMzJSzCcGTSIHEWnFwY8yglmMASNnjNZMSDHMj1bI8orZ2CTaJVbGFr0S0dYHUsC99ZEn0sa0hVjHEfPbytLtkZaLbaTBR8ZbQyRzUNbKYzds7wMRY3NSErkULNI9C9wARRIWR5Y7WkAwFnGGiY7Vqu3E/Z5e8V2eqi1q011/Coqq3RU+TymXfUcLkYc9b7yVzNrC7Q4XyR0z9IdQLiax+94GGlS934WXxkRKAAMhI+YiEdPz4NL3x8HfdxAGf5eDv72dfvUBQtGh0DgpjI0YhQdx/OHLISXRzNdwnp4CpfEliJxwZNwRZRWOMaMTlUSDMu38FuwauSbhPhbomRbMRPRfIN8QAwXx3jFTyo51EhnNTRLFP5jUfXMa9YNIfTOR+hOQlr2zvuAX0u0weNSe6Oan+0aoTYnpIChcUMtqDFn2LWd3d7yWcW9OsuuzvTsp12Nb4oh5WY1WeRtZIM6k4w3xYifXLVqevberFi3dmdWbXbJoVzw7uLawZJ/hSquHTZDLNOninfTZe34ZIILDHGyW55g9dDoZNOluE8Zg993XIKPFz47+WRWzstMi5kqMQRrtpXPIBCSyW7Sm9b/6uwL9x1Xtkpk7bTVz1jmunIqZQrek5Sh0kzTzVb+eizXqGFkUq1hw7g29qJaJ70grUq0XjNKW5s4KD/13Gbfbfl5+i7eYNXUJDt9Cjktu85LfQu7Rz3+vutHbdfLVpzT/B1Tz17jMNgAA&quot;"/>
    <we:property name="isFiltersActionButtonVisible" value="true"/>
    <we:property name="isFooterCollapsed" value="true"/>
    <we:property name="lastRefreshTime" value="&quot;3/9/22, 7:05 PM&quot;"/>
    <we:property name="pageDisplayName" value="&quot;Overview&quot;"/>
    <we:property name="reportEmbeddedTime" value="&quot;2022-03-04T16:31:18.598Z&quot;"/>
    <we:property name="reportName" value="&quot;Dataverse to Azure Synapse Link - Example Sales Report&quot;"/>
    <we:property name="reportState" value="&quot;CONNECTED&quot;"/>
    <we:property name="reportUrl" value="&quot;/links/VqLNZ_2dvY?ctid=72f988bf-86f1-41af-91ab-2d7cd011db47&amp;pbi_source=linkShare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  <we:property name="creatorTenantId" value="&quot;72f988bf-86f1-41af-91ab-2d7cd011db47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2792</Words>
  <Application>Microsoft Office PowerPoint</Application>
  <PresentationFormat>Widescreen</PresentationFormat>
  <Paragraphs>421</Paragraphs>
  <Slides>51</Slides>
  <Notes>11</Notes>
  <HiddenSlides>4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Dynamics 365/Power Apps  + Power BI</vt:lpstr>
      <vt:lpstr>PowerPoint Presentation</vt:lpstr>
      <vt:lpstr>PowerPoint Presentation</vt:lpstr>
      <vt:lpstr>As a Dynamics/Power Apps/Dataverse Expert: Why should I care about this?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Connecting via the Power BI  Dataverse Connector  (Direct Query or Import)</vt:lpstr>
      <vt:lpstr>Dataverse connector in Power BI</vt:lpstr>
      <vt:lpstr>Creating Dataverse SQL-based Power BI reports</vt:lpstr>
      <vt:lpstr>Demo of connecting to Dataverse from Power BI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Replacing Data Export Service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Create a ‘StringMap’ view to access the “Choice” field Labels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10</cp:revision>
  <dcterms:created xsi:type="dcterms:W3CDTF">2021-11-18T22:14:50Z</dcterms:created>
  <dcterms:modified xsi:type="dcterms:W3CDTF">2022-03-10T10:54:02Z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Classified as Microsoft Confidential</vt:lpwstr>
  </property>
</Properties>
</file>